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05"/>
    <p:restoredTop sz="74286"/>
  </p:normalViewPr>
  <p:slideViewPr>
    <p:cSldViewPr snapToGrid="0" snapToObjects="1">
      <p:cViewPr>
        <p:scale>
          <a:sx n="74" d="100"/>
          <a:sy n="74" d="100"/>
        </p:scale>
        <p:origin x="-390" y="-54"/>
      </p:cViewPr>
      <p:guideLst>
        <p:guide orient="horz" pos="2160"/>
        <p:guide pos="2880"/>
      </p:guideLst>
    </p:cSldViewPr>
  </p:slideViewPr>
  <p:notesTextViewPr>
    <p:cViewPr>
      <p:scale>
        <a:sx n="1" d="1"/>
        <a:sy n="1" d="1"/>
      </p:scale>
      <p:origin x="0" y="0"/>
    </p:cViewPr>
  </p:notesTextViewPr>
  <p:notesViewPr>
    <p:cSldViewPr snapToGrid="0" snapToObjects="1">
      <p:cViewPr varScale="1">
        <p:scale>
          <a:sx n="48" d="100"/>
          <a:sy n="48" d="100"/>
        </p:scale>
        <p:origin x="33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8C610D-23C5-9442-A1E9-69764F031B1C}" type="datetimeFigureOut">
              <a:rPr lang="en-US" smtClean="0"/>
              <a:t>5/15/2016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1273E4-C8C4-F74D-BA97-1A2157333874}" type="slidenum">
              <a:rPr lang="en-US" smtClean="0"/>
              <a:t>‹#›</a:t>
            </a:fld>
            <a:endParaRPr lang="en-US"/>
          </a:p>
        </p:txBody>
      </p:sp>
    </p:spTree>
    <p:extLst>
      <p:ext uri="{BB962C8B-B14F-4D97-AF65-F5344CB8AC3E}">
        <p14:creationId xmlns:p14="http://schemas.microsoft.com/office/powerpoint/2010/main" val="1241689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7CCF4-35CA-A948-9720-D4A31E565536}" type="slidenum">
              <a:rPr lang="en-US" smtClean="0"/>
              <a:t>1</a:t>
            </a:fld>
            <a:endParaRPr lang="en-US"/>
          </a:p>
        </p:txBody>
      </p:sp>
    </p:spTree>
    <p:extLst>
      <p:ext uri="{BB962C8B-B14F-4D97-AF65-F5344CB8AC3E}">
        <p14:creationId xmlns:p14="http://schemas.microsoft.com/office/powerpoint/2010/main" val="1080964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565150"/>
            <a:ext cx="2554288" cy="1916113"/>
          </a:xfrm>
        </p:spPr>
      </p:sp>
      <p:sp>
        <p:nvSpPr>
          <p:cNvPr id="3" name="Notes Placeholder 2"/>
          <p:cNvSpPr>
            <a:spLocks noGrp="1"/>
          </p:cNvSpPr>
          <p:nvPr>
            <p:ph type="body" idx="1"/>
          </p:nvPr>
        </p:nvSpPr>
        <p:spPr>
          <a:xfrm>
            <a:off x="685800" y="2517963"/>
            <a:ext cx="5486400" cy="3600450"/>
          </a:xfrm>
        </p:spPr>
        <p:txBody>
          <a:bodyPr/>
          <a:lstStyle/>
          <a:p>
            <a:r>
              <a:rPr lang="en-US" sz="1200" b="1" kern="1200" dirty="0" smtClean="0">
                <a:solidFill>
                  <a:schemeClr val="tx1"/>
                </a:solidFill>
                <a:effectLst/>
                <a:latin typeface="+mn-lt"/>
                <a:ea typeface="+mn-ea"/>
                <a:cs typeface="+mn-cs"/>
              </a:rPr>
              <a:t>INTRODUCTION</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Elsa liked to spend time alone, writing about what she could see in the beautiful countryside where she lived.  Sometimes she also wrote about her feelings, or about things that happened in her life.  Elsa was very private with what she wrote; she never showed her poems or essays to anyone, except her father.  Her father enjoyed reading the writings and he told Elsa so. But she knew Father loved her, and she thought he was probably prejudiced in her favor.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As time went on, and Elsa entered college, she still did not know what she wanted to do with her life.  Then she met Professor Harding, her English instructor.  Professor Harding was a woman of keen insight, and she observed that Elsa had a gift for writing.  By inviting Elsa to her home for an afternoon or evening and showing special interest in Elsa’s talent, Professor Harding was able to gain Elsa’s confidence.  Gradually the old poems and essays came out of hiding.</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Through the patient instruction of her mentor, Elsa developed into a fine writer.  Years later she could say, “All that I have become, I owe to the encouragement and instruction of my dear friend, Professor Harding.”</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77CCF4-35CA-A948-9720-D4A31E565536}" type="slidenum">
              <a:rPr lang="en-US" smtClean="0"/>
              <a:t>2</a:t>
            </a:fld>
            <a:endParaRPr lang="en-US"/>
          </a:p>
        </p:txBody>
      </p:sp>
    </p:spTree>
    <p:extLst>
      <p:ext uri="{BB962C8B-B14F-4D97-AF65-F5344CB8AC3E}">
        <p14:creationId xmlns:p14="http://schemas.microsoft.com/office/powerpoint/2010/main" val="1258580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dictionary defines the word </a:t>
            </a:r>
            <a:r>
              <a:rPr lang="en-US" sz="1200" i="1" kern="1200" dirty="0" smtClean="0">
                <a:solidFill>
                  <a:schemeClr val="tx1"/>
                </a:solidFill>
                <a:effectLst/>
                <a:latin typeface="+mn-lt"/>
                <a:ea typeface="+mn-ea"/>
                <a:cs typeface="+mn-cs"/>
              </a:rPr>
              <a:t>mentor </a:t>
            </a:r>
            <a:r>
              <a:rPr lang="en-US" sz="1200" kern="1200" dirty="0" smtClean="0">
                <a:solidFill>
                  <a:schemeClr val="tx1"/>
                </a:solidFill>
                <a:effectLst/>
                <a:latin typeface="+mn-lt"/>
                <a:ea typeface="+mn-ea"/>
                <a:cs typeface="+mn-cs"/>
              </a:rPr>
              <a:t>as “a wise and trusted counselor or teacher.” This definition will be used throughout the lesson as you search the texts for answers.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 Is there someone in your life who could be called your mentor?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1273E4-C8C4-F74D-BA97-1A2157333874}" type="slidenum">
              <a:rPr lang="en-US" smtClean="0"/>
              <a:t>3</a:t>
            </a:fld>
            <a:endParaRPr lang="en-US"/>
          </a:p>
        </p:txBody>
      </p:sp>
    </p:spTree>
    <p:extLst>
      <p:ext uri="{BB962C8B-B14F-4D97-AF65-F5344CB8AC3E}">
        <p14:creationId xmlns:p14="http://schemas.microsoft.com/office/powerpoint/2010/main" val="1387071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2. The Old Testament contains prophecies that foretold Jesus’ birth and mission on earth.  What words do you find in Isaiah 9:6 that indicate Jesus was to be a mentor?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1273E4-C8C4-F74D-BA97-1A2157333874}" type="slidenum">
              <a:rPr lang="en-US" smtClean="0"/>
              <a:t>4</a:t>
            </a:fld>
            <a:endParaRPr lang="en-US"/>
          </a:p>
        </p:txBody>
      </p:sp>
    </p:spTree>
    <p:extLst>
      <p:ext uri="{BB962C8B-B14F-4D97-AF65-F5344CB8AC3E}">
        <p14:creationId xmlns:p14="http://schemas.microsoft.com/office/powerpoint/2010/main" val="1068364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A TEACHER FROM GOD</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rabbi today is an ordained spiritual leader of Jewish congregations.  The word </a:t>
            </a:r>
            <a:r>
              <a:rPr lang="en-US" sz="1200" i="1" kern="1200" dirty="0" smtClean="0">
                <a:solidFill>
                  <a:schemeClr val="tx1"/>
                </a:solidFill>
                <a:effectLst/>
                <a:latin typeface="+mn-lt"/>
                <a:ea typeface="+mn-ea"/>
                <a:cs typeface="+mn-cs"/>
              </a:rPr>
              <a:t>rabbi </a:t>
            </a:r>
            <a:r>
              <a:rPr lang="en-US" sz="1200" kern="1200" dirty="0" smtClean="0">
                <a:solidFill>
                  <a:schemeClr val="tx1"/>
                </a:solidFill>
                <a:effectLst/>
                <a:latin typeface="+mn-lt"/>
                <a:ea typeface="+mn-ea"/>
                <a:cs typeface="+mn-cs"/>
              </a:rPr>
              <a:t>is </a:t>
            </a:r>
          </a:p>
          <a:p>
            <a:r>
              <a:rPr lang="en-US" sz="1200" kern="1200" dirty="0" smtClean="0">
                <a:solidFill>
                  <a:schemeClr val="tx1"/>
                </a:solidFill>
                <a:effectLst/>
                <a:latin typeface="+mn-lt"/>
                <a:ea typeface="+mn-ea"/>
                <a:cs typeface="+mn-cs"/>
              </a:rPr>
              <a:t>of Hebrew origin, and in Jesus’ day was used to mean </a:t>
            </a:r>
            <a:r>
              <a:rPr lang="en-US" sz="1200" i="1" kern="1200" dirty="0" smtClean="0">
                <a:solidFill>
                  <a:schemeClr val="tx1"/>
                </a:solidFill>
                <a:effectLst/>
                <a:latin typeface="+mn-lt"/>
                <a:ea typeface="+mn-ea"/>
                <a:cs typeface="+mn-cs"/>
              </a:rPr>
              <a:t>my master</a:t>
            </a:r>
            <a:r>
              <a:rPr lang="en-US" sz="1200" kern="1200" dirty="0" smtClean="0">
                <a:solidFill>
                  <a:schemeClr val="tx1"/>
                </a:solidFill>
                <a:effectLst/>
                <a:latin typeface="+mn-lt"/>
                <a:ea typeface="+mn-ea"/>
                <a:cs typeface="+mn-cs"/>
              </a:rPr>
              <a:t> or </a:t>
            </a:r>
            <a:r>
              <a:rPr lang="en-US" sz="1200" i="1" kern="1200" dirty="0" smtClean="0">
                <a:solidFill>
                  <a:schemeClr val="tx1"/>
                </a:solidFill>
                <a:effectLst/>
                <a:latin typeface="+mn-lt"/>
                <a:ea typeface="+mn-ea"/>
                <a:cs typeface="+mn-cs"/>
              </a:rPr>
              <a:t>teacher.</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3. One night a man named Nicodemus came to talk to Jesus at night.  What two terms did he use to address Jesus?  </a:t>
            </a:r>
            <a:r>
              <a:rPr lang="en-US" sz="1200" i="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John 3:2</a:t>
            </a:r>
            <a:r>
              <a:rPr lang="en-US"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4. What reason did he give for believing that Jesus came from God?  </a:t>
            </a:r>
            <a:r>
              <a:rPr lang="en-US" sz="1200" i="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John 3:2</a:t>
            </a:r>
            <a:r>
              <a:rPr lang="en-US" sz="1200" i="1" kern="1200" dirty="0" smtClean="0">
                <a:solidFill>
                  <a:schemeClr val="tx1"/>
                </a:solidFill>
                <a:effectLst/>
                <a:latin typeface="+mn-lt"/>
                <a:ea typeface="+mn-ea"/>
                <a:cs typeface="+mn-cs"/>
              </a:rPr>
              <a:t>)</a:t>
            </a:r>
          </a:p>
          <a:p>
            <a:endParaRPr lang="en-US" sz="1200"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All through the Scriptures, we find instances of Jesus teaching the people.  He taught by the sea, on the mountain, in the villages, and in the country.  By His purity and truth, He made enemies among those not ready to accept Him.  Those men tried to find something wrong in His teaching.  One time they sent temple guards to find Jesus and arrest Him, but the guards returned without Jesus.  Scan the story in John 7:25-47.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1273E4-C8C4-F74D-BA97-1A2157333874}" type="slidenum">
              <a:rPr lang="en-US" smtClean="0"/>
              <a:t>5</a:t>
            </a:fld>
            <a:endParaRPr lang="en-US"/>
          </a:p>
        </p:txBody>
      </p:sp>
    </p:spTree>
    <p:extLst>
      <p:ext uri="{BB962C8B-B14F-4D97-AF65-F5344CB8AC3E}">
        <p14:creationId xmlns:p14="http://schemas.microsoft.com/office/powerpoint/2010/main" val="1638764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5. What was Jesus doing in the temple courts?  (John 7:28</a:t>
            </a:r>
            <a:r>
              <a:rPr lang="en-US"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6.</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What did the chief priests and Pharisees ask the guards when they returned?  </a:t>
            </a:r>
            <a:r>
              <a:rPr lang="en-US" sz="1200" i="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John 7:45</a:t>
            </a:r>
            <a:r>
              <a:rPr lang="en-US"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7.</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What was the reply of the guards?  (John 7:46)</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“Hardened as were their hearts, they were melted by His words.  While he was speaking in the temple court, they had lingered near to catch something that might be turned against Him.  But as they listened, the purpose for which they had been sent was forgotten.  They stood as men entranced.  Christ revealed Himself to their souls.  They saw that which priests and rulers would not see—humanity flooded with the glory of divinity.  They returned so filled with this thought, so impressed by His words, that to the inquiry, ‘Why have ye not brought Him?’ they could only reply, ‘Never man </a:t>
            </a:r>
            <a:r>
              <a:rPr lang="en-US" sz="1200" kern="1200" dirty="0" err="1" smtClean="0">
                <a:solidFill>
                  <a:schemeClr val="tx1"/>
                </a:solidFill>
                <a:effectLst/>
                <a:latin typeface="+mn-lt"/>
                <a:ea typeface="+mn-ea"/>
                <a:cs typeface="+mn-cs"/>
              </a:rPr>
              <a:t>spake</a:t>
            </a:r>
            <a:r>
              <a:rPr lang="en-US" sz="1200" kern="1200" dirty="0" smtClean="0">
                <a:solidFill>
                  <a:schemeClr val="tx1"/>
                </a:solidFill>
                <a:effectLst/>
                <a:latin typeface="+mn-lt"/>
                <a:ea typeface="+mn-ea"/>
                <a:cs typeface="+mn-cs"/>
              </a:rPr>
              <a:t> like this Man’” (Ellen White: </a:t>
            </a:r>
            <a:r>
              <a:rPr lang="en-US" sz="1200" i="1" kern="1200" dirty="0" smtClean="0">
                <a:solidFill>
                  <a:schemeClr val="tx1"/>
                </a:solidFill>
                <a:effectLst/>
                <a:latin typeface="+mn-lt"/>
                <a:ea typeface="+mn-ea"/>
                <a:cs typeface="+mn-cs"/>
              </a:rPr>
              <a:t>The Desire of Ages,</a:t>
            </a:r>
            <a:r>
              <a:rPr lang="en-US" sz="1200" kern="1200" dirty="0" smtClean="0">
                <a:solidFill>
                  <a:schemeClr val="tx1"/>
                </a:solidFill>
                <a:effectLst/>
                <a:latin typeface="+mn-lt"/>
                <a:ea typeface="+mn-ea"/>
                <a:cs typeface="+mn-cs"/>
              </a:rPr>
              <a:t> p. 459).</a:t>
            </a:r>
          </a:p>
          <a:p>
            <a:r>
              <a:rPr lang="en-US" sz="1200" kern="1200" dirty="0" smtClean="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1273E4-C8C4-F74D-BA97-1A2157333874}" type="slidenum">
              <a:rPr lang="en-US" smtClean="0"/>
              <a:t>6</a:t>
            </a:fld>
            <a:endParaRPr lang="en-US"/>
          </a:p>
        </p:txBody>
      </p:sp>
    </p:spTree>
    <p:extLst>
      <p:ext uri="{BB962C8B-B14F-4D97-AF65-F5344CB8AC3E}">
        <p14:creationId xmlns:p14="http://schemas.microsoft.com/office/powerpoint/2010/main" val="1700669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8. As you read the above paragraphs, can you see how Jesus places a high value on all people and their talents?  Does He fit the definition of “a wise and trusted counselor and teacher” for you?</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9. Do you want to accept Jesus as your Mentor?</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1273E4-C8C4-F74D-BA97-1A2157333874}" type="slidenum">
              <a:rPr lang="en-US" smtClean="0"/>
              <a:t>7</a:t>
            </a:fld>
            <a:endParaRPr lang="en-US"/>
          </a:p>
        </p:txBody>
      </p:sp>
    </p:spTree>
    <p:extLst>
      <p:ext uri="{BB962C8B-B14F-4D97-AF65-F5344CB8AC3E}">
        <p14:creationId xmlns:p14="http://schemas.microsoft.com/office/powerpoint/2010/main" val="1866332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1273E4-C8C4-F74D-BA97-1A2157333874}" type="slidenum">
              <a:rPr lang="en-US" smtClean="0"/>
              <a:t>8</a:t>
            </a:fld>
            <a:endParaRPr lang="en-US"/>
          </a:p>
        </p:txBody>
      </p:sp>
    </p:spTree>
    <p:extLst>
      <p:ext uri="{BB962C8B-B14F-4D97-AF65-F5344CB8AC3E}">
        <p14:creationId xmlns:p14="http://schemas.microsoft.com/office/powerpoint/2010/main" val="1807516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Teach me, Jesus, every day.</a:t>
            </a:r>
          </a:p>
          <a:p>
            <a:r>
              <a:rPr lang="en-US" sz="1200" kern="1200" dirty="0" smtClean="0">
                <a:solidFill>
                  <a:schemeClr val="tx1"/>
                </a:solidFill>
                <a:effectLst/>
                <a:latin typeface="+mn-lt"/>
                <a:ea typeface="+mn-ea"/>
                <a:cs typeface="+mn-cs"/>
              </a:rPr>
              <a:t>Teach me what You’d have me say;</a:t>
            </a:r>
          </a:p>
          <a:p>
            <a:r>
              <a:rPr lang="en-US" sz="1200" kern="1200" dirty="0" smtClean="0">
                <a:solidFill>
                  <a:schemeClr val="tx1"/>
                </a:solidFill>
                <a:effectLst/>
                <a:latin typeface="+mn-lt"/>
                <a:ea typeface="+mn-ea"/>
                <a:cs typeface="+mn-cs"/>
              </a:rPr>
              <a:t>Teach me what You’d see me do;</a:t>
            </a:r>
          </a:p>
          <a:p>
            <a:r>
              <a:rPr lang="en-US" sz="1200" kern="1200" dirty="0" smtClean="0">
                <a:solidFill>
                  <a:schemeClr val="tx1"/>
                </a:solidFill>
                <a:effectLst/>
                <a:latin typeface="+mn-lt"/>
                <a:ea typeface="+mn-ea"/>
                <a:cs typeface="+mn-cs"/>
              </a:rPr>
              <a:t>Teach me to be true to You</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51273E4-C8C4-F74D-BA97-1A2157333874}" type="slidenum">
              <a:rPr lang="en-US" smtClean="0"/>
              <a:t>9</a:t>
            </a:fld>
            <a:endParaRPr lang="en-US"/>
          </a:p>
        </p:txBody>
      </p:sp>
    </p:spTree>
    <p:extLst>
      <p:ext uri="{BB962C8B-B14F-4D97-AF65-F5344CB8AC3E}">
        <p14:creationId xmlns:p14="http://schemas.microsoft.com/office/powerpoint/2010/main" val="1403601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D5A4BB-304A-1A44-AAA3-D7247975056C}"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A491B-E975-5644-B05D-96701D4A9106}" type="slidenum">
              <a:rPr lang="en-US" smtClean="0"/>
              <a:t>‹#›</a:t>
            </a:fld>
            <a:endParaRPr lang="en-US"/>
          </a:p>
        </p:txBody>
      </p:sp>
    </p:spTree>
    <p:extLst>
      <p:ext uri="{BB962C8B-B14F-4D97-AF65-F5344CB8AC3E}">
        <p14:creationId xmlns:p14="http://schemas.microsoft.com/office/powerpoint/2010/main" val="1620798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5A4BB-304A-1A44-AAA3-D7247975056C}"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A491B-E975-5644-B05D-96701D4A9106}" type="slidenum">
              <a:rPr lang="en-US" smtClean="0"/>
              <a:t>‹#›</a:t>
            </a:fld>
            <a:endParaRPr lang="en-US"/>
          </a:p>
        </p:txBody>
      </p:sp>
    </p:spTree>
    <p:extLst>
      <p:ext uri="{BB962C8B-B14F-4D97-AF65-F5344CB8AC3E}">
        <p14:creationId xmlns:p14="http://schemas.microsoft.com/office/powerpoint/2010/main" val="1902061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5A4BB-304A-1A44-AAA3-D7247975056C}"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A491B-E975-5644-B05D-96701D4A9106}" type="slidenum">
              <a:rPr lang="en-US" smtClean="0"/>
              <a:t>‹#›</a:t>
            </a:fld>
            <a:endParaRPr lang="en-US"/>
          </a:p>
        </p:txBody>
      </p:sp>
    </p:spTree>
    <p:extLst>
      <p:ext uri="{BB962C8B-B14F-4D97-AF65-F5344CB8AC3E}">
        <p14:creationId xmlns:p14="http://schemas.microsoft.com/office/powerpoint/2010/main" val="507120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5A4BB-304A-1A44-AAA3-D7247975056C}"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A491B-E975-5644-B05D-96701D4A9106}" type="slidenum">
              <a:rPr lang="en-US" smtClean="0"/>
              <a:t>‹#›</a:t>
            </a:fld>
            <a:endParaRPr lang="en-US"/>
          </a:p>
        </p:txBody>
      </p:sp>
    </p:spTree>
    <p:extLst>
      <p:ext uri="{BB962C8B-B14F-4D97-AF65-F5344CB8AC3E}">
        <p14:creationId xmlns:p14="http://schemas.microsoft.com/office/powerpoint/2010/main" val="2079474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5A4BB-304A-1A44-AAA3-D7247975056C}"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A491B-E975-5644-B05D-96701D4A9106}" type="slidenum">
              <a:rPr lang="en-US" smtClean="0"/>
              <a:t>‹#›</a:t>
            </a:fld>
            <a:endParaRPr lang="en-US"/>
          </a:p>
        </p:txBody>
      </p:sp>
    </p:spTree>
    <p:extLst>
      <p:ext uri="{BB962C8B-B14F-4D97-AF65-F5344CB8AC3E}">
        <p14:creationId xmlns:p14="http://schemas.microsoft.com/office/powerpoint/2010/main" val="1584848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D5A4BB-304A-1A44-AAA3-D7247975056C}"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A491B-E975-5644-B05D-96701D4A9106}" type="slidenum">
              <a:rPr lang="en-US" smtClean="0"/>
              <a:t>‹#›</a:t>
            </a:fld>
            <a:endParaRPr lang="en-US"/>
          </a:p>
        </p:txBody>
      </p:sp>
    </p:spTree>
    <p:extLst>
      <p:ext uri="{BB962C8B-B14F-4D97-AF65-F5344CB8AC3E}">
        <p14:creationId xmlns:p14="http://schemas.microsoft.com/office/powerpoint/2010/main" val="1311368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D5A4BB-304A-1A44-AAA3-D7247975056C}" type="datetimeFigureOut">
              <a:rPr lang="en-US" smtClean="0"/>
              <a:t>5/15/2016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EA491B-E975-5644-B05D-96701D4A9106}" type="slidenum">
              <a:rPr lang="en-US" smtClean="0"/>
              <a:t>‹#›</a:t>
            </a:fld>
            <a:endParaRPr lang="en-US"/>
          </a:p>
        </p:txBody>
      </p:sp>
    </p:spTree>
    <p:extLst>
      <p:ext uri="{BB962C8B-B14F-4D97-AF65-F5344CB8AC3E}">
        <p14:creationId xmlns:p14="http://schemas.microsoft.com/office/powerpoint/2010/main" val="54265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D5A4BB-304A-1A44-AAA3-D7247975056C}" type="datetimeFigureOut">
              <a:rPr lang="en-US" smtClean="0"/>
              <a:t>5/15/2016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EA491B-E975-5644-B05D-96701D4A9106}" type="slidenum">
              <a:rPr lang="en-US" smtClean="0"/>
              <a:t>‹#›</a:t>
            </a:fld>
            <a:endParaRPr lang="en-US"/>
          </a:p>
        </p:txBody>
      </p:sp>
    </p:spTree>
    <p:extLst>
      <p:ext uri="{BB962C8B-B14F-4D97-AF65-F5344CB8AC3E}">
        <p14:creationId xmlns:p14="http://schemas.microsoft.com/office/powerpoint/2010/main" val="2127607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5A4BB-304A-1A44-AAA3-D7247975056C}" type="datetimeFigureOut">
              <a:rPr lang="en-US" smtClean="0"/>
              <a:t>5/15/2016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EA491B-E975-5644-B05D-96701D4A9106}" type="slidenum">
              <a:rPr lang="en-US" smtClean="0"/>
              <a:t>‹#›</a:t>
            </a:fld>
            <a:endParaRPr lang="en-US"/>
          </a:p>
        </p:txBody>
      </p:sp>
    </p:spTree>
    <p:extLst>
      <p:ext uri="{BB962C8B-B14F-4D97-AF65-F5344CB8AC3E}">
        <p14:creationId xmlns:p14="http://schemas.microsoft.com/office/powerpoint/2010/main" val="942205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5A4BB-304A-1A44-AAA3-D7247975056C}"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A491B-E975-5644-B05D-96701D4A9106}" type="slidenum">
              <a:rPr lang="en-US" smtClean="0"/>
              <a:t>‹#›</a:t>
            </a:fld>
            <a:endParaRPr lang="en-US"/>
          </a:p>
        </p:txBody>
      </p:sp>
    </p:spTree>
    <p:extLst>
      <p:ext uri="{BB962C8B-B14F-4D97-AF65-F5344CB8AC3E}">
        <p14:creationId xmlns:p14="http://schemas.microsoft.com/office/powerpoint/2010/main" val="109375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5A4BB-304A-1A44-AAA3-D7247975056C}"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A491B-E975-5644-B05D-96701D4A9106}" type="slidenum">
              <a:rPr lang="en-US" smtClean="0"/>
              <a:t>‹#›</a:t>
            </a:fld>
            <a:endParaRPr lang="en-US"/>
          </a:p>
        </p:txBody>
      </p:sp>
    </p:spTree>
    <p:extLst>
      <p:ext uri="{BB962C8B-B14F-4D97-AF65-F5344CB8AC3E}">
        <p14:creationId xmlns:p14="http://schemas.microsoft.com/office/powerpoint/2010/main" val="22984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D5A4BB-304A-1A44-AAA3-D7247975056C}" type="datetimeFigureOut">
              <a:rPr lang="en-US" smtClean="0"/>
              <a:t>5/15/2016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A491B-E975-5644-B05D-96701D4A9106}" type="slidenum">
              <a:rPr lang="en-US" smtClean="0"/>
              <a:t>‹#›</a:t>
            </a:fld>
            <a:endParaRPr lang="en-US"/>
          </a:p>
        </p:txBody>
      </p:sp>
    </p:spTree>
    <p:extLst>
      <p:ext uri="{BB962C8B-B14F-4D97-AF65-F5344CB8AC3E}">
        <p14:creationId xmlns:p14="http://schemas.microsoft.com/office/powerpoint/2010/main" val="14123732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en-US" sz="4800" b="1" dirty="0" smtClean="0">
                <a:solidFill>
                  <a:schemeClr val="bg1"/>
                </a:solidFill>
                <a:latin typeface="+mn-lt"/>
              </a:rPr>
              <a:t>Women </a:t>
            </a:r>
            <a:r>
              <a:rPr lang="en-US" sz="4800" b="1" i="1" dirty="0" smtClean="0">
                <a:solidFill>
                  <a:srgbClr val="FFC000"/>
                </a:solidFill>
                <a:latin typeface="Palatino Linotype" charset="0"/>
                <a:ea typeface="Palatino Linotype" charset="0"/>
                <a:cs typeface="Palatino Linotype" charset="0"/>
              </a:rPr>
              <a:t>Discovering</a:t>
            </a:r>
            <a:r>
              <a:rPr lang="en-US" sz="4800" b="1" dirty="0" smtClean="0">
                <a:solidFill>
                  <a:srgbClr val="FFC000"/>
                </a:solidFill>
                <a:latin typeface="+mn-lt"/>
              </a:rPr>
              <a:t> </a:t>
            </a:r>
            <a:r>
              <a:rPr lang="en-US" sz="4800" b="1" dirty="0" smtClean="0">
                <a:solidFill>
                  <a:schemeClr val="bg1"/>
                </a:solidFill>
                <a:latin typeface="+mn-lt"/>
              </a:rPr>
              <a:t>Jesus</a:t>
            </a:r>
            <a:endParaRPr lang="en-US" sz="4800" b="1" i="1" dirty="0">
              <a:solidFill>
                <a:schemeClr val="bg1"/>
              </a:solidFill>
              <a:latin typeface="Palatino Linotype" charset="0"/>
              <a:ea typeface="Palatino Linotype" charset="0"/>
              <a:cs typeface="Palatino Linotype" charset="0"/>
            </a:endParaRPr>
          </a:p>
        </p:txBody>
      </p:sp>
      <p:pic>
        <p:nvPicPr>
          <p:cNvPr id="5" name="Picture 7" descr="WMLOGO-small"/>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463012" y="6355080"/>
            <a:ext cx="514350" cy="39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172301" y="6287032"/>
            <a:ext cx="2816347" cy="523220"/>
          </a:xfrm>
          <a:prstGeom prst="rect">
            <a:avLst/>
          </a:prstGeom>
          <a:noFill/>
        </p:spPr>
        <p:txBody>
          <a:bodyPr wrap="none" rtlCol="0">
            <a:spAutoFit/>
          </a:bodyPr>
          <a:lstStyle/>
          <a:p>
            <a:pPr algn="ctr"/>
            <a:r>
              <a:rPr lang="en-US" sz="1400" dirty="0" smtClean="0">
                <a:latin typeface="Palatino Linotype" charset="0"/>
                <a:ea typeface="Palatino Linotype" charset="0"/>
                <a:cs typeface="Palatino Linotype" charset="0"/>
              </a:rPr>
              <a:t>General Conference</a:t>
            </a:r>
          </a:p>
          <a:p>
            <a:pPr algn="ctr"/>
            <a:r>
              <a:rPr lang="en-US" sz="1400" dirty="0" smtClean="0">
                <a:latin typeface="Palatino Linotype" charset="0"/>
                <a:ea typeface="Palatino Linotype" charset="0"/>
                <a:cs typeface="Palatino Linotype" charset="0"/>
              </a:rPr>
              <a:t>Women's Ministries Department</a:t>
            </a:r>
            <a:endParaRPr lang="en-US" sz="1400" dirty="0">
              <a:latin typeface="Palatino Linotype" charset="0"/>
              <a:ea typeface="Palatino Linotype" charset="0"/>
              <a:cs typeface="Palatino Linotype" charset="0"/>
            </a:endParaRPr>
          </a:p>
        </p:txBody>
      </p:sp>
    </p:spTree>
    <p:extLst>
      <p:ext uri="{BB962C8B-B14F-4D97-AF65-F5344CB8AC3E}">
        <p14:creationId xmlns:p14="http://schemas.microsoft.com/office/powerpoint/2010/main" val="1984509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en-US" sz="4800" b="1" dirty="0">
                <a:solidFill>
                  <a:srgbClr val="FFC000"/>
                </a:solidFill>
                <a:latin typeface="+mn-lt"/>
              </a:rPr>
              <a:t>Lesson </a:t>
            </a:r>
            <a:r>
              <a:rPr lang="en-US" sz="4800" b="1" dirty="0" smtClean="0">
                <a:solidFill>
                  <a:srgbClr val="FFC000"/>
                </a:solidFill>
                <a:latin typeface="+mn-lt"/>
              </a:rPr>
              <a:t>Eight</a:t>
            </a:r>
            <a:br>
              <a:rPr lang="en-US" sz="4800" b="1" dirty="0" smtClean="0">
                <a:solidFill>
                  <a:srgbClr val="FFC000"/>
                </a:solidFill>
                <a:latin typeface="+mn-lt"/>
              </a:rPr>
            </a:br>
            <a:r>
              <a:rPr lang="en-US" sz="4800" b="1" dirty="0" smtClean="0">
                <a:solidFill>
                  <a:schemeClr val="bg1"/>
                </a:solidFill>
                <a:latin typeface="+mn-lt"/>
              </a:rPr>
              <a:t>Jesus </a:t>
            </a:r>
            <a:r>
              <a:rPr lang="en-US" sz="4800" b="1" dirty="0">
                <a:solidFill>
                  <a:schemeClr val="bg1"/>
                </a:solidFill>
                <a:latin typeface="+mn-lt"/>
              </a:rPr>
              <a:t>is </a:t>
            </a:r>
            <a:r>
              <a:rPr lang="en-US" sz="4800" b="1" i="1" dirty="0">
                <a:solidFill>
                  <a:schemeClr val="bg1"/>
                </a:solidFill>
                <a:latin typeface="Palatino Linotype" charset="0"/>
                <a:ea typeface="Palatino Linotype" charset="0"/>
                <a:cs typeface="Palatino Linotype" charset="0"/>
              </a:rPr>
              <a:t>My </a:t>
            </a:r>
            <a:r>
              <a:rPr lang="en-US" sz="4800" b="1" i="1" dirty="0" smtClean="0">
                <a:solidFill>
                  <a:schemeClr val="bg1"/>
                </a:solidFill>
                <a:latin typeface="Palatino Linotype" charset="0"/>
                <a:ea typeface="Palatino Linotype" charset="0"/>
                <a:cs typeface="Palatino Linotype" charset="0"/>
              </a:rPr>
              <a:t>Mentor</a:t>
            </a:r>
            <a:endParaRPr lang="en-US" sz="4800" b="1" i="1" dirty="0">
              <a:solidFill>
                <a:schemeClr val="bg1"/>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54378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171450" y="850901"/>
            <a:ext cx="5143500" cy="1325563"/>
          </a:xfrm>
        </p:spPr>
        <p:txBody>
          <a:bodyPr/>
          <a:lstStyle/>
          <a:p>
            <a:r>
              <a:rPr lang="en-US" b="1" dirty="0">
                <a:solidFill>
                  <a:schemeClr val="bg1"/>
                </a:solidFill>
                <a:latin typeface="+mn-lt"/>
              </a:rPr>
              <a:t>WHAT IS A MENTOR?</a:t>
            </a:r>
          </a:p>
        </p:txBody>
      </p:sp>
      <p:sp>
        <p:nvSpPr>
          <p:cNvPr id="3" name="Content Placeholder 2"/>
          <p:cNvSpPr>
            <a:spLocks noGrp="1"/>
          </p:cNvSpPr>
          <p:nvPr>
            <p:ph idx="1"/>
          </p:nvPr>
        </p:nvSpPr>
        <p:spPr>
          <a:xfrm>
            <a:off x="628650" y="2282825"/>
            <a:ext cx="7886700" cy="4351338"/>
          </a:xfrm>
        </p:spPr>
        <p:txBody>
          <a:bodyPr/>
          <a:lstStyle/>
          <a:p>
            <a:pPr marL="0" indent="0" algn="ctr">
              <a:lnSpc>
                <a:spcPct val="100000"/>
              </a:lnSpc>
              <a:buNone/>
            </a:pPr>
            <a:r>
              <a:rPr lang="en-US" dirty="0">
                <a:solidFill>
                  <a:srgbClr val="7030A0"/>
                </a:solidFill>
              </a:rPr>
              <a:t>The dictionary defines the word </a:t>
            </a:r>
            <a:r>
              <a:rPr lang="en-US" i="1" dirty="0">
                <a:solidFill>
                  <a:srgbClr val="7030A0"/>
                </a:solidFill>
              </a:rPr>
              <a:t>mentor </a:t>
            </a:r>
            <a:r>
              <a:rPr lang="en-US" dirty="0">
                <a:solidFill>
                  <a:srgbClr val="7030A0"/>
                </a:solidFill>
              </a:rPr>
              <a:t>as “a wise and trusted counselor or teacher.” This definition will be used throughout the lesson as you search the texts for answers.</a:t>
            </a:r>
          </a:p>
          <a:p>
            <a:pPr marL="0" indent="0" algn="ctr">
              <a:buNone/>
            </a:pPr>
            <a:endParaRPr lang="en-US" dirty="0"/>
          </a:p>
          <a:p>
            <a:pPr marL="0" indent="0" algn="ctr">
              <a:buNone/>
            </a:pPr>
            <a:r>
              <a:rPr lang="en-US" dirty="0" smtClean="0"/>
              <a:t>1. Is </a:t>
            </a:r>
            <a:r>
              <a:rPr lang="en-US" dirty="0"/>
              <a:t>there someone in your life who could be called your mentor?</a:t>
            </a:r>
          </a:p>
          <a:p>
            <a:pPr marL="0" indent="0" algn="ctr">
              <a:buNone/>
            </a:pPr>
            <a:endParaRPr lang="en-US" dirty="0"/>
          </a:p>
        </p:txBody>
      </p:sp>
    </p:spTree>
    <p:extLst>
      <p:ext uri="{BB962C8B-B14F-4D97-AF65-F5344CB8AC3E}">
        <p14:creationId xmlns:p14="http://schemas.microsoft.com/office/powerpoint/2010/main" val="1361840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114300" y="879476"/>
            <a:ext cx="7886700" cy="1325563"/>
          </a:xfrm>
        </p:spPr>
        <p:txBody>
          <a:bodyPr>
            <a:normAutofit/>
          </a:bodyPr>
          <a:lstStyle/>
          <a:p>
            <a:r>
              <a:rPr lang="en-US" sz="4000" b="1" dirty="0">
                <a:solidFill>
                  <a:schemeClr val="bg1"/>
                </a:solidFill>
                <a:latin typeface="+mn-lt"/>
              </a:rPr>
              <a:t>A PROPHECY OF JESUS</a:t>
            </a:r>
          </a:p>
        </p:txBody>
      </p:sp>
      <p:sp>
        <p:nvSpPr>
          <p:cNvPr id="3" name="Content Placeholder 2"/>
          <p:cNvSpPr>
            <a:spLocks noGrp="1"/>
          </p:cNvSpPr>
          <p:nvPr>
            <p:ph idx="1"/>
          </p:nvPr>
        </p:nvSpPr>
        <p:spPr>
          <a:xfrm>
            <a:off x="628650" y="2225675"/>
            <a:ext cx="7886700" cy="4351338"/>
          </a:xfrm>
        </p:spPr>
        <p:txBody>
          <a:bodyPr>
            <a:normAutofit/>
          </a:bodyPr>
          <a:lstStyle/>
          <a:p>
            <a:pPr marL="0" indent="0" algn="ctr">
              <a:lnSpc>
                <a:spcPct val="100000"/>
              </a:lnSpc>
              <a:buNone/>
            </a:pPr>
            <a:r>
              <a:rPr lang="en-US" sz="3200" b="1" dirty="0"/>
              <a:t> </a:t>
            </a:r>
            <a:endParaRPr lang="en-US" sz="3200" dirty="0"/>
          </a:p>
          <a:p>
            <a:pPr marL="0" lvl="0" indent="0" algn="ctr">
              <a:lnSpc>
                <a:spcPct val="100000"/>
              </a:lnSpc>
              <a:buNone/>
            </a:pPr>
            <a:r>
              <a:rPr lang="en-US" sz="3200" dirty="0" smtClean="0"/>
              <a:t>2. The </a:t>
            </a:r>
            <a:r>
              <a:rPr lang="en-US" sz="3200" dirty="0"/>
              <a:t>Old Testament contains prophecies that foretold Jesus’ birth and mission on earth.  What words do you find in Isaiah 9:6 that indicate Jesus was to be a mentor?</a:t>
            </a:r>
          </a:p>
          <a:p>
            <a:pPr marL="0" indent="0" algn="ctr">
              <a:lnSpc>
                <a:spcPct val="100000"/>
              </a:lnSpc>
              <a:buNone/>
            </a:pPr>
            <a:r>
              <a:rPr lang="en-US" sz="3200" dirty="0"/>
              <a:t> </a:t>
            </a:r>
          </a:p>
          <a:p>
            <a:pPr marL="0" indent="0" algn="ctr">
              <a:lnSpc>
                <a:spcPct val="100000"/>
              </a:lnSpc>
              <a:buNone/>
            </a:pPr>
            <a:r>
              <a:rPr lang="en-US" sz="3200" dirty="0"/>
              <a:t> </a:t>
            </a:r>
          </a:p>
        </p:txBody>
      </p:sp>
    </p:spTree>
    <p:extLst>
      <p:ext uri="{BB962C8B-B14F-4D97-AF65-F5344CB8AC3E}">
        <p14:creationId xmlns:p14="http://schemas.microsoft.com/office/powerpoint/2010/main" val="693358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TEACHER FROM GOD</a:t>
            </a:r>
            <a:br>
              <a:rPr lang="en-US" b="1" dirty="0"/>
            </a:br>
            <a:r>
              <a:rPr lang="en-US" b="1" dirty="0"/>
              <a:t>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3" name="Content Placeholder 2"/>
          <p:cNvSpPr>
            <a:spLocks noGrp="1"/>
          </p:cNvSpPr>
          <p:nvPr>
            <p:ph idx="1"/>
          </p:nvPr>
        </p:nvSpPr>
        <p:spPr>
          <a:xfrm>
            <a:off x="628650" y="2711450"/>
            <a:ext cx="7886700" cy="2546350"/>
          </a:xfrm>
        </p:spPr>
        <p:txBody>
          <a:bodyPr>
            <a:normAutofit/>
          </a:bodyPr>
          <a:lstStyle/>
          <a:p>
            <a:pPr marL="0" indent="0" algn="ctr">
              <a:buNone/>
            </a:pPr>
            <a:r>
              <a:rPr lang="en-US" sz="3200" dirty="0"/>
              <a:t>A rabbi today is an ordained spiritual leader of Jewish congregations.  </a:t>
            </a:r>
            <a:r>
              <a:rPr lang="en-US" sz="3200" dirty="0">
                <a:solidFill>
                  <a:srgbClr val="7030A0"/>
                </a:solidFill>
              </a:rPr>
              <a:t>The word </a:t>
            </a:r>
            <a:r>
              <a:rPr lang="en-US" sz="3200" i="1" dirty="0">
                <a:solidFill>
                  <a:srgbClr val="7030A0"/>
                </a:solidFill>
              </a:rPr>
              <a:t>rabbi </a:t>
            </a:r>
            <a:r>
              <a:rPr lang="en-US" sz="3200" dirty="0">
                <a:solidFill>
                  <a:srgbClr val="7030A0"/>
                </a:solidFill>
              </a:rPr>
              <a:t>is </a:t>
            </a:r>
          </a:p>
          <a:p>
            <a:pPr marL="0" indent="0" algn="ctr">
              <a:buNone/>
            </a:pPr>
            <a:r>
              <a:rPr lang="en-US" sz="3200" dirty="0">
                <a:solidFill>
                  <a:srgbClr val="7030A0"/>
                </a:solidFill>
              </a:rPr>
              <a:t>of Hebrew origin, and in Jesus’ day was used to mean </a:t>
            </a:r>
            <a:r>
              <a:rPr lang="en-US" sz="3200" i="1" dirty="0">
                <a:solidFill>
                  <a:srgbClr val="7030A0"/>
                </a:solidFill>
              </a:rPr>
              <a:t>my master</a:t>
            </a:r>
            <a:r>
              <a:rPr lang="en-US" sz="3200" dirty="0">
                <a:solidFill>
                  <a:srgbClr val="7030A0"/>
                </a:solidFill>
              </a:rPr>
              <a:t> or </a:t>
            </a:r>
            <a:r>
              <a:rPr lang="en-US" sz="3200" i="1" dirty="0">
                <a:solidFill>
                  <a:srgbClr val="7030A0"/>
                </a:solidFill>
              </a:rPr>
              <a:t>teacher.</a:t>
            </a:r>
            <a:endParaRPr lang="en-US" sz="3200" dirty="0">
              <a:solidFill>
                <a:srgbClr val="7030A0"/>
              </a:solidFill>
            </a:endParaRPr>
          </a:p>
        </p:txBody>
      </p:sp>
    </p:spTree>
    <p:extLst>
      <p:ext uri="{BB962C8B-B14F-4D97-AF65-F5344CB8AC3E}">
        <p14:creationId xmlns:p14="http://schemas.microsoft.com/office/powerpoint/2010/main" val="338188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3" name="Content Placeholder 2"/>
          <p:cNvSpPr>
            <a:spLocks noGrp="1"/>
          </p:cNvSpPr>
          <p:nvPr>
            <p:ph idx="1"/>
          </p:nvPr>
        </p:nvSpPr>
        <p:spPr>
          <a:xfrm>
            <a:off x="628650" y="2597150"/>
            <a:ext cx="7886700" cy="4060825"/>
          </a:xfrm>
        </p:spPr>
        <p:txBody>
          <a:bodyPr>
            <a:normAutofit/>
          </a:bodyPr>
          <a:lstStyle/>
          <a:p>
            <a:pPr marL="0" lvl="0" indent="0" algn="ctr">
              <a:buNone/>
            </a:pPr>
            <a:r>
              <a:rPr lang="en-US" dirty="0" smtClean="0"/>
              <a:t>5. What </a:t>
            </a:r>
            <a:r>
              <a:rPr lang="en-US" dirty="0"/>
              <a:t>was Jesus doing in the temple courts?  </a:t>
            </a:r>
            <a:endParaRPr lang="en-US" dirty="0" smtClean="0"/>
          </a:p>
          <a:p>
            <a:pPr marL="0" lvl="0" indent="0" algn="ctr">
              <a:buNone/>
            </a:pPr>
            <a:r>
              <a:rPr lang="en-US" dirty="0" smtClean="0"/>
              <a:t>(</a:t>
            </a:r>
            <a:r>
              <a:rPr lang="en-US" dirty="0"/>
              <a:t>John 7:28</a:t>
            </a:r>
            <a:r>
              <a:rPr lang="en-US" i="1" dirty="0" smtClean="0"/>
              <a:t>)</a:t>
            </a:r>
            <a:endParaRPr lang="en-US" dirty="0"/>
          </a:p>
          <a:p>
            <a:pPr marL="0" lvl="0" indent="0" algn="ctr">
              <a:buNone/>
            </a:pPr>
            <a:r>
              <a:rPr lang="en-US" dirty="0" smtClean="0"/>
              <a:t>6. What </a:t>
            </a:r>
            <a:r>
              <a:rPr lang="en-US" dirty="0"/>
              <a:t>did the chief priests and Pharisees ask the guards when they returned?  </a:t>
            </a:r>
            <a:endParaRPr lang="en-US" dirty="0" smtClean="0"/>
          </a:p>
          <a:p>
            <a:pPr marL="0" lvl="0" indent="0" algn="ctr">
              <a:buNone/>
            </a:pPr>
            <a:r>
              <a:rPr lang="en-US" i="1" dirty="0" smtClean="0"/>
              <a:t>(</a:t>
            </a:r>
            <a:r>
              <a:rPr lang="en-US" dirty="0"/>
              <a:t>John 7:45</a:t>
            </a:r>
            <a:r>
              <a:rPr lang="en-US" i="1" dirty="0" smtClean="0"/>
              <a:t>)</a:t>
            </a:r>
            <a:endParaRPr lang="en-US" dirty="0"/>
          </a:p>
          <a:p>
            <a:pPr marL="0" lvl="0" indent="0" algn="ctr">
              <a:buNone/>
            </a:pPr>
            <a:r>
              <a:rPr lang="en-US" dirty="0" smtClean="0"/>
              <a:t>7. What </a:t>
            </a:r>
            <a:r>
              <a:rPr lang="en-US" dirty="0"/>
              <a:t>was the reply of the guards? </a:t>
            </a:r>
            <a:endParaRPr lang="en-US" dirty="0" smtClean="0"/>
          </a:p>
          <a:p>
            <a:pPr marL="0" lvl="0" indent="0" algn="ctr">
              <a:buNone/>
            </a:pPr>
            <a:r>
              <a:rPr lang="en-US" dirty="0" smtClean="0"/>
              <a:t> </a:t>
            </a:r>
            <a:r>
              <a:rPr lang="en-US" dirty="0"/>
              <a:t>(John 7:46)</a:t>
            </a:r>
          </a:p>
          <a:p>
            <a:pPr marL="0" indent="0" algn="ctr">
              <a:buNone/>
            </a:pPr>
            <a:endParaRPr lang="en-US" dirty="0"/>
          </a:p>
        </p:txBody>
      </p:sp>
    </p:spTree>
    <p:extLst>
      <p:ext uri="{BB962C8B-B14F-4D97-AF65-F5344CB8AC3E}">
        <p14:creationId xmlns:p14="http://schemas.microsoft.com/office/powerpoint/2010/main" val="755563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3" name="Content Placeholder 2"/>
          <p:cNvSpPr>
            <a:spLocks noGrp="1"/>
          </p:cNvSpPr>
          <p:nvPr>
            <p:ph idx="1"/>
          </p:nvPr>
        </p:nvSpPr>
        <p:spPr>
          <a:xfrm>
            <a:off x="628650" y="2454274"/>
            <a:ext cx="7886700" cy="3489325"/>
          </a:xfrm>
        </p:spPr>
        <p:txBody>
          <a:bodyPr>
            <a:noAutofit/>
          </a:bodyPr>
          <a:lstStyle/>
          <a:p>
            <a:pPr marL="0" lvl="0" indent="0" algn="ctr">
              <a:buNone/>
            </a:pPr>
            <a:r>
              <a:rPr lang="en-US" sz="3200" dirty="0" smtClean="0">
                <a:solidFill>
                  <a:schemeClr val="bg1"/>
                </a:solidFill>
              </a:rPr>
              <a:t>8. As </a:t>
            </a:r>
            <a:r>
              <a:rPr lang="en-US" sz="3200" dirty="0">
                <a:solidFill>
                  <a:schemeClr val="bg1"/>
                </a:solidFill>
              </a:rPr>
              <a:t>you read the above paragraphs, can you see how Jesus places a high value on all people and their talents?  Does He fit the definition of “</a:t>
            </a:r>
            <a:r>
              <a:rPr lang="en-US" sz="3200" i="1" dirty="0">
                <a:solidFill>
                  <a:srgbClr val="FFC000"/>
                </a:solidFill>
              </a:rPr>
              <a:t>a wise and trusted counselor and teacher” for you?</a:t>
            </a:r>
          </a:p>
          <a:p>
            <a:pPr marL="0" indent="0" algn="ctr">
              <a:buNone/>
            </a:pPr>
            <a:r>
              <a:rPr lang="en-US" sz="3200" dirty="0" smtClean="0">
                <a:solidFill>
                  <a:schemeClr val="bg1"/>
                </a:solidFill>
              </a:rPr>
              <a:t>9. Do </a:t>
            </a:r>
            <a:r>
              <a:rPr lang="en-US" sz="3200" dirty="0">
                <a:solidFill>
                  <a:schemeClr val="bg1"/>
                </a:solidFill>
              </a:rPr>
              <a:t>you want to accept Jesus as your Mentor?</a:t>
            </a:r>
          </a:p>
          <a:p>
            <a:pPr marL="0" indent="0" algn="ctr">
              <a:buNone/>
            </a:pPr>
            <a:r>
              <a:rPr lang="en-US" sz="3200" dirty="0">
                <a:solidFill>
                  <a:schemeClr val="bg1"/>
                </a:solidFill>
              </a:rPr>
              <a:t> </a:t>
            </a:r>
          </a:p>
          <a:p>
            <a:pPr algn="ctr"/>
            <a:endParaRPr lang="en-US" sz="3200" dirty="0">
              <a:solidFill>
                <a:schemeClr val="bg1"/>
              </a:solidFill>
            </a:endParaRPr>
          </a:p>
        </p:txBody>
      </p:sp>
    </p:spTree>
    <p:extLst>
      <p:ext uri="{BB962C8B-B14F-4D97-AF65-F5344CB8AC3E}">
        <p14:creationId xmlns:p14="http://schemas.microsoft.com/office/powerpoint/2010/main" val="1013113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2854325"/>
            <a:ext cx="7886700" cy="1717675"/>
          </a:xfrm>
        </p:spPr>
        <p:txBody>
          <a:bodyPr>
            <a:noAutofit/>
          </a:bodyPr>
          <a:lstStyle/>
          <a:p>
            <a:pPr marL="0" indent="0" algn="ctr">
              <a:lnSpc>
                <a:spcPct val="100000"/>
              </a:lnSpc>
              <a:buNone/>
            </a:pPr>
            <a:r>
              <a:rPr lang="en-US" sz="4000" b="1" dirty="0">
                <a:solidFill>
                  <a:srgbClr val="FFC000"/>
                </a:solidFill>
              </a:rPr>
              <a:t>JESUS IS MY MENTOR</a:t>
            </a:r>
            <a:r>
              <a:rPr lang="en-US" sz="4000" b="1" dirty="0">
                <a:solidFill>
                  <a:schemeClr val="bg1"/>
                </a:solidFill>
              </a:rPr>
              <a:t>, MY WISE AND TRUSTED COUNSELOR </a:t>
            </a:r>
            <a:endParaRPr lang="en-US" sz="4000" b="1" dirty="0" smtClean="0">
              <a:solidFill>
                <a:schemeClr val="bg1"/>
              </a:solidFill>
            </a:endParaRPr>
          </a:p>
          <a:p>
            <a:pPr marL="0" indent="0" algn="ctr">
              <a:lnSpc>
                <a:spcPct val="100000"/>
              </a:lnSpc>
              <a:buNone/>
            </a:pPr>
            <a:r>
              <a:rPr lang="en-US" sz="4000" b="1" dirty="0" smtClean="0">
                <a:solidFill>
                  <a:schemeClr val="bg1"/>
                </a:solidFill>
              </a:rPr>
              <a:t>AND </a:t>
            </a:r>
            <a:r>
              <a:rPr lang="en-US" sz="4000" b="1" dirty="0">
                <a:solidFill>
                  <a:schemeClr val="bg1"/>
                </a:solidFill>
              </a:rPr>
              <a:t>FRIEND.</a:t>
            </a:r>
            <a:endParaRPr lang="en-US" sz="4000" dirty="0">
              <a:solidFill>
                <a:schemeClr val="bg1"/>
              </a:solidFill>
            </a:endParaRPr>
          </a:p>
        </p:txBody>
      </p:sp>
    </p:spTree>
    <p:extLst>
      <p:ext uri="{BB962C8B-B14F-4D97-AF65-F5344CB8AC3E}">
        <p14:creationId xmlns:p14="http://schemas.microsoft.com/office/powerpoint/2010/main" val="1912126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3" name="Content Placeholder 2"/>
          <p:cNvSpPr>
            <a:spLocks noGrp="1"/>
          </p:cNvSpPr>
          <p:nvPr>
            <p:ph idx="1"/>
          </p:nvPr>
        </p:nvSpPr>
        <p:spPr>
          <a:xfrm>
            <a:off x="1371600" y="2568575"/>
            <a:ext cx="7000875" cy="3117850"/>
          </a:xfrm>
        </p:spPr>
        <p:txBody>
          <a:bodyPr>
            <a:normAutofit/>
          </a:bodyPr>
          <a:lstStyle/>
          <a:p>
            <a:pPr marL="0" indent="0" algn="ctr">
              <a:buNone/>
            </a:pPr>
            <a:r>
              <a:rPr lang="en-US" sz="3600" dirty="0">
                <a:solidFill>
                  <a:schemeClr val="bg1"/>
                </a:solidFill>
              </a:rPr>
              <a:t>Teach me, Jesus, every day.</a:t>
            </a:r>
          </a:p>
          <a:p>
            <a:pPr marL="0" indent="0" algn="ctr">
              <a:buNone/>
            </a:pPr>
            <a:r>
              <a:rPr lang="en-US" sz="3600" dirty="0">
                <a:solidFill>
                  <a:schemeClr val="bg1"/>
                </a:solidFill>
              </a:rPr>
              <a:t>Teach me what You’d have me say;</a:t>
            </a:r>
          </a:p>
          <a:p>
            <a:pPr marL="0" indent="0" algn="ctr">
              <a:buNone/>
            </a:pPr>
            <a:r>
              <a:rPr lang="en-US" sz="3600" dirty="0">
                <a:solidFill>
                  <a:schemeClr val="bg1"/>
                </a:solidFill>
              </a:rPr>
              <a:t>Teach me what You’d see me do;</a:t>
            </a:r>
          </a:p>
          <a:p>
            <a:pPr marL="0" indent="0" algn="ctr">
              <a:buNone/>
            </a:pPr>
            <a:r>
              <a:rPr lang="en-US" sz="3600" dirty="0">
                <a:solidFill>
                  <a:schemeClr val="bg1"/>
                </a:solidFill>
              </a:rPr>
              <a:t>Teach me to be true to You</a:t>
            </a:r>
          </a:p>
          <a:p>
            <a:pPr marL="0" indent="0" algn="ctr">
              <a:buNone/>
            </a:pPr>
            <a:r>
              <a:rPr lang="en-US" sz="3600" dirty="0">
                <a:solidFill>
                  <a:schemeClr val="bg1"/>
                </a:solidFill>
              </a:rPr>
              <a:t> </a:t>
            </a:r>
          </a:p>
        </p:txBody>
      </p:sp>
    </p:spTree>
    <p:extLst>
      <p:ext uri="{BB962C8B-B14F-4D97-AF65-F5344CB8AC3E}">
        <p14:creationId xmlns:p14="http://schemas.microsoft.com/office/powerpoint/2010/main" val="18826572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422</Words>
  <Application>Microsoft Office PowerPoint</Application>
  <PresentationFormat>On-screen Show (4:3)</PresentationFormat>
  <Paragraphs>84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Women Discovering Jesus</vt:lpstr>
      <vt:lpstr>Lesson Eight Jesus is My Mentor</vt:lpstr>
      <vt:lpstr>WHAT IS A MENTOR?</vt:lpstr>
      <vt:lpstr>A PROPHECY OF JESUS</vt:lpstr>
      <vt:lpstr>A TEACHER FROM GOD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Discovering Jesus</dc:title>
  <dc:creator>Arrais, Raquel</dc:creator>
  <cp:lastModifiedBy>Lynnetta Hamstra</cp:lastModifiedBy>
  <cp:revision>7</cp:revision>
  <dcterms:created xsi:type="dcterms:W3CDTF">2016-02-22T15:41:54Z</dcterms:created>
  <dcterms:modified xsi:type="dcterms:W3CDTF">2016-05-16T03:41:17Z</dcterms:modified>
</cp:coreProperties>
</file>